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8" r:id="rId3"/>
    <p:sldId id="278" r:id="rId4"/>
    <p:sldId id="257" r:id="rId5"/>
    <p:sldId id="276" r:id="rId6"/>
    <p:sldId id="275" r:id="rId7"/>
    <p:sldId id="266" r:id="rId8"/>
    <p:sldId id="279" r:id="rId9"/>
    <p:sldId id="280" r:id="rId10"/>
    <p:sldId id="281" r:id="rId11"/>
    <p:sldId id="261" r:id="rId12"/>
    <p:sldId id="262" r:id="rId13"/>
    <p:sldId id="263" r:id="rId14"/>
    <p:sldId id="267" r:id="rId15"/>
    <p:sldId id="273" r:id="rId16"/>
    <p:sldId id="269" r:id="rId17"/>
    <p:sldId id="270" r:id="rId18"/>
    <p:sldId id="260"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C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887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649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336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940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191080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5003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30462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056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203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6/22/2019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43657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6/22/2019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250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6/22/2019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545393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47544A-DA53-4B3B-8B0D-8E5314E9D8A0}"/>
              </a:ext>
            </a:extLst>
          </p:cNvPr>
          <p:cNvSpPr/>
          <p:nvPr/>
        </p:nvSpPr>
        <p:spPr>
          <a:xfrm>
            <a:off x="1946614" y="1724025"/>
            <a:ext cx="8502311" cy="2554545"/>
          </a:xfrm>
          <a:prstGeom prst="rect">
            <a:avLst/>
          </a:prstGeom>
          <a:noFill/>
        </p:spPr>
        <p:txBody>
          <a:bodyPr wrap="square" lIns="91440" tIns="45720" rIns="91440" bIns="45720">
            <a:spAutoFit/>
          </a:bodyPr>
          <a:lstStyle/>
          <a:p>
            <a:pPr algn="ctr"/>
            <a:r>
              <a:rPr lang="en-IN" sz="8000" b="1" i="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SMART </a:t>
            </a:r>
          </a:p>
          <a:p>
            <a:pPr algn="ctr"/>
            <a:r>
              <a:rPr lang="en-IN" sz="8000" b="1" i="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rPr>
              <a:t>BUILDING</a:t>
            </a:r>
            <a:endParaRPr lang="en-IN" sz="8000" b="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A04BB0A-1037-4A9F-859F-17BC1BEE6A6F}"/>
              </a:ext>
            </a:extLst>
          </p:cNvPr>
          <p:cNvSpPr/>
          <p:nvPr/>
        </p:nvSpPr>
        <p:spPr>
          <a:xfrm>
            <a:off x="8158529" y="4992022"/>
            <a:ext cx="394229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r"/>
            <a:r>
              <a:rPr lang="en-US" sz="3200" b="1" i="1" cap="none" spc="0" dirty="0" err="1">
                <a:ln/>
                <a:solidFill>
                  <a:srgbClr val="C00000"/>
                </a:solidFill>
                <a:effectLst/>
              </a:rPr>
              <a:t>Peddi</a:t>
            </a:r>
            <a:r>
              <a:rPr lang="en-US" sz="3200" b="1" i="1" cap="none" spc="0" dirty="0">
                <a:ln/>
                <a:solidFill>
                  <a:srgbClr val="C00000"/>
                </a:solidFill>
                <a:effectLst/>
              </a:rPr>
              <a:t> </a:t>
            </a:r>
            <a:r>
              <a:rPr lang="en-US" sz="3200" b="1" i="1" cap="none" spc="0" dirty="0" err="1">
                <a:ln/>
                <a:solidFill>
                  <a:srgbClr val="C00000"/>
                </a:solidFill>
                <a:effectLst/>
              </a:rPr>
              <a:t>Sakila</a:t>
            </a:r>
            <a:endParaRPr lang="en-US" sz="3200" b="1" i="1" cap="none" spc="0" dirty="0">
              <a:ln/>
              <a:solidFill>
                <a:srgbClr val="C00000"/>
              </a:solidFill>
              <a:effectLst/>
            </a:endParaRPr>
          </a:p>
          <a:p>
            <a:pPr algn="r"/>
            <a:r>
              <a:rPr lang="en-US" sz="3200" b="1" i="1" dirty="0" err="1">
                <a:ln/>
                <a:solidFill>
                  <a:srgbClr val="C00000"/>
                </a:solidFill>
              </a:rPr>
              <a:t>Veerannagari</a:t>
            </a:r>
            <a:r>
              <a:rPr lang="en-US" sz="3200" b="1" i="1" dirty="0">
                <a:ln/>
                <a:solidFill>
                  <a:srgbClr val="C00000"/>
                </a:solidFill>
              </a:rPr>
              <a:t> Akshita</a:t>
            </a:r>
          </a:p>
          <a:p>
            <a:pPr algn="r"/>
            <a:r>
              <a:rPr lang="en-US" sz="3200" b="1" i="1" cap="none" spc="0" dirty="0" err="1">
                <a:ln/>
                <a:solidFill>
                  <a:srgbClr val="C00000"/>
                </a:solidFill>
                <a:effectLst/>
              </a:rPr>
              <a:t>Gande</a:t>
            </a:r>
            <a:r>
              <a:rPr lang="en-US" sz="3200" b="1" i="1" cap="none" spc="0" dirty="0">
                <a:ln/>
                <a:solidFill>
                  <a:srgbClr val="C00000"/>
                </a:solidFill>
                <a:effectLst/>
              </a:rPr>
              <a:t> </a:t>
            </a:r>
            <a:r>
              <a:rPr lang="en-US" sz="3200" b="1" i="1" cap="none" spc="0" dirty="0" err="1">
                <a:ln/>
                <a:solidFill>
                  <a:srgbClr val="C00000"/>
                </a:solidFill>
                <a:effectLst/>
              </a:rPr>
              <a:t>Varshini</a:t>
            </a:r>
            <a:endParaRPr lang="en-US" sz="3200" b="1" i="1" cap="none" spc="0" dirty="0">
              <a:ln/>
              <a:solidFill>
                <a:srgbClr val="C00000"/>
              </a:solidFill>
              <a:effectLst/>
            </a:endParaRPr>
          </a:p>
        </p:txBody>
      </p:sp>
    </p:spTree>
    <p:extLst>
      <p:ext uri="{BB962C8B-B14F-4D97-AF65-F5344CB8AC3E}">
        <p14:creationId xmlns:p14="http://schemas.microsoft.com/office/powerpoint/2010/main" val="3446939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111B1-0CC8-4C9F-B12A-894DC736811F}"/>
              </a:ext>
            </a:extLst>
          </p:cNvPr>
          <p:cNvPicPr/>
          <p:nvPr/>
        </p:nvPicPr>
        <p:blipFill>
          <a:blip r:embed="rId2">
            <a:extLst>
              <a:ext uri="{28A0092B-C50C-407E-A947-70E740481C1C}">
                <a14:useLocalDpi xmlns:a14="http://schemas.microsoft.com/office/drawing/2010/main" val="0"/>
              </a:ext>
            </a:extLst>
          </a:blip>
          <a:stretch>
            <a:fillRect/>
          </a:stretch>
        </p:blipFill>
        <p:spPr>
          <a:xfrm>
            <a:off x="1047750" y="681039"/>
            <a:ext cx="2446337" cy="2133600"/>
          </a:xfrm>
          <a:prstGeom prst="rect">
            <a:avLst/>
          </a:prstGeom>
        </p:spPr>
      </p:pic>
      <p:pic>
        <p:nvPicPr>
          <p:cNvPr id="3" name="Picture 2">
            <a:extLst>
              <a:ext uri="{FF2B5EF4-FFF2-40B4-BE49-F238E27FC236}">
                <a16:creationId xmlns:a16="http://schemas.microsoft.com/office/drawing/2014/main" id="{84566E00-1B08-457A-9657-88AA846B69D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38475" y="3971925"/>
            <a:ext cx="1181100" cy="1181100"/>
          </a:xfrm>
          <a:prstGeom prst="rect">
            <a:avLst/>
          </a:prstGeom>
        </p:spPr>
      </p:pic>
      <p:pic>
        <p:nvPicPr>
          <p:cNvPr id="4" name="Picture 3">
            <a:extLst>
              <a:ext uri="{FF2B5EF4-FFF2-40B4-BE49-F238E27FC236}">
                <a16:creationId xmlns:a16="http://schemas.microsoft.com/office/drawing/2014/main" id="{8A6CF1AA-4143-4613-BE41-4241C26DA14F}"/>
              </a:ext>
            </a:extLst>
          </p:cNvPr>
          <p:cNvPicPr/>
          <p:nvPr/>
        </p:nvPicPr>
        <p:blipFill>
          <a:blip r:embed="rId4">
            <a:extLst>
              <a:ext uri="{28A0092B-C50C-407E-A947-70E740481C1C}">
                <a14:useLocalDpi xmlns:a14="http://schemas.microsoft.com/office/drawing/2010/main" val="0"/>
              </a:ext>
            </a:extLst>
          </a:blip>
          <a:stretch>
            <a:fillRect/>
          </a:stretch>
        </p:blipFill>
        <p:spPr>
          <a:xfrm>
            <a:off x="4553268" y="1004889"/>
            <a:ext cx="1812925" cy="1809750"/>
          </a:xfrm>
          <a:prstGeom prst="rect">
            <a:avLst/>
          </a:prstGeom>
        </p:spPr>
      </p:pic>
      <p:pic>
        <p:nvPicPr>
          <p:cNvPr id="5" name="Picture 4">
            <a:extLst>
              <a:ext uri="{FF2B5EF4-FFF2-40B4-BE49-F238E27FC236}">
                <a16:creationId xmlns:a16="http://schemas.microsoft.com/office/drawing/2014/main" id="{102A924A-48C4-484D-AFE7-EBC650A1A923}"/>
              </a:ext>
            </a:extLst>
          </p:cNvPr>
          <p:cNvPicPr/>
          <p:nvPr/>
        </p:nvPicPr>
        <p:blipFill>
          <a:blip r:embed="rId5">
            <a:extLst>
              <a:ext uri="{28A0092B-C50C-407E-A947-70E740481C1C}">
                <a14:useLocalDpi xmlns:a14="http://schemas.microsoft.com/office/drawing/2010/main" val="0"/>
              </a:ext>
            </a:extLst>
          </a:blip>
          <a:stretch>
            <a:fillRect/>
          </a:stretch>
        </p:blipFill>
        <p:spPr>
          <a:xfrm>
            <a:off x="7413943" y="4076701"/>
            <a:ext cx="1139507" cy="1724024"/>
          </a:xfrm>
          <a:prstGeom prst="rect">
            <a:avLst/>
          </a:prstGeom>
        </p:spPr>
      </p:pic>
      <p:pic>
        <p:nvPicPr>
          <p:cNvPr id="6" name="Picture 5">
            <a:extLst>
              <a:ext uri="{FF2B5EF4-FFF2-40B4-BE49-F238E27FC236}">
                <a16:creationId xmlns:a16="http://schemas.microsoft.com/office/drawing/2014/main" id="{F0F894D1-C15E-48B0-845C-3EC314312058}"/>
              </a:ext>
            </a:extLst>
          </p:cNvPr>
          <p:cNvPicPr/>
          <p:nvPr/>
        </p:nvPicPr>
        <p:blipFill>
          <a:blip r:embed="rId6">
            <a:extLst>
              <a:ext uri="{28A0092B-C50C-407E-A947-70E740481C1C}">
                <a14:useLocalDpi xmlns:a14="http://schemas.microsoft.com/office/drawing/2010/main" val="0"/>
              </a:ext>
            </a:extLst>
          </a:blip>
          <a:stretch>
            <a:fillRect/>
          </a:stretch>
        </p:blipFill>
        <p:spPr>
          <a:xfrm>
            <a:off x="7853045" y="900114"/>
            <a:ext cx="2133600" cy="2133600"/>
          </a:xfrm>
          <a:prstGeom prst="rect">
            <a:avLst/>
          </a:prstGeom>
        </p:spPr>
      </p:pic>
      <p:sp>
        <p:nvSpPr>
          <p:cNvPr id="7" name="Rectangle 6">
            <a:extLst>
              <a:ext uri="{FF2B5EF4-FFF2-40B4-BE49-F238E27FC236}">
                <a16:creationId xmlns:a16="http://schemas.microsoft.com/office/drawing/2014/main" id="{CC63C2A1-E9F1-4972-AF4B-41E6C4A3132C}"/>
              </a:ext>
            </a:extLst>
          </p:cNvPr>
          <p:cNvSpPr/>
          <p:nvPr/>
        </p:nvSpPr>
        <p:spPr>
          <a:xfrm>
            <a:off x="1149617" y="2886075"/>
            <a:ext cx="2111475"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Basic Shield</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0C3C378-61C5-467D-B509-15034CF6F729}"/>
              </a:ext>
            </a:extLst>
          </p:cNvPr>
          <p:cNvSpPr/>
          <p:nvPr/>
        </p:nvSpPr>
        <p:spPr>
          <a:xfrm>
            <a:off x="8032463" y="3025277"/>
            <a:ext cx="2074222"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Relay setup</a:t>
            </a:r>
          </a:p>
        </p:txBody>
      </p:sp>
      <p:sp>
        <p:nvSpPr>
          <p:cNvPr id="9" name="Rectangle 8">
            <a:extLst>
              <a:ext uri="{FF2B5EF4-FFF2-40B4-BE49-F238E27FC236}">
                <a16:creationId xmlns:a16="http://schemas.microsoft.com/office/drawing/2014/main" id="{2CB29B7A-932A-4220-A9A3-5D283041D210}"/>
              </a:ext>
            </a:extLst>
          </p:cNvPr>
          <p:cNvSpPr/>
          <p:nvPr/>
        </p:nvSpPr>
        <p:spPr>
          <a:xfrm>
            <a:off x="4813933" y="2848989"/>
            <a:ext cx="1661032"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CPU Fan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91F50A0-F25D-4D17-B217-09E3B7BE13C3}"/>
              </a:ext>
            </a:extLst>
          </p:cNvPr>
          <p:cNvSpPr/>
          <p:nvPr/>
        </p:nvSpPr>
        <p:spPr>
          <a:xfrm>
            <a:off x="3002205" y="5145672"/>
            <a:ext cx="1322799"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Buzzer</a:t>
            </a:r>
          </a:p>
        </p:txBody>
      </p:sp>
      <p:sp>
        <p:nvSpPr>
          <p:cNvPr id="11" name="Rectangle 10">
            <a:extLst>
              <a:ext uri="{FF2B5EF4-FFF2-40B4-BE49-F238E27FC236}">
                <a16:creationId xmlns:a16="http://schemas.microsoft.com/office/drawing/2014/main" id="{EB996823-EE13-4C4E-8F72-7FB2AD739B31}"/>
              </a:ext>
            </a:extLst>
          </p:cNvPr>
          <p:cNvSpPr/>
          <p:nvPr/>
        </p:nvSpPr>
        <p:spPr>
          <a:xfrm>
            <a:off x="7525878" y="5800725"/>
            <a:ext cx="915635"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Bulb</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1509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DC39-0037-4890-9E18-3DEA6B8F4E54}"/>
              </a:ext>
            </a:extLst>
          </p:cNvPr>
          <p:cNvSpPr>
            <a:spLocks noGrp="1"/>
          </p:cNvSpPr>
          <p:nvPr>
            <p:ph type="title"/>
          </p:nvPr>
        </p:nvSpPr>
        <p:spPr/>
        <p:txBody>
          <a:bodyPr/>
          <a:lstStyle/>
          <a:p>
            <a:pPr algn="ctr"/>
            <a:r>
              <a:rPr lang="en-IN" sz="6000" b="1" dirty="0">
                <a:latin typeface="Calibri" panose="020F0502020204030204" pitchFamily="34" charset="0"/>
                <a:cs typeface="Calibri" panose="020F0502020204030204" pitchFamily="34" charset="0"/>
              </a:rPr>
              <a:t>DHT SENSOR</a:t>
            </a:r>
          </a:p>
        </p:txBody>
      </p:sp>
      <p:pic>
        <p:nvPicPr>
          <p:cNvPr id="3074" name="Picture 2" descr="Image result for dht sensor">
            <a:extLst>
              <a:ext uri="{FF2B5EF4-FFF2-40B4-BE49-F238E27FC236}">
                <a16:creationId xmlns:a16="http://schemas.microsoft.com/office/drawing/2014/main" id="{AF1DBA5D-0E85-42E3-A064-92838EA321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678" y="3429000"/>
            <a:ext cx="2037931" cy="2042015"/>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a:extLst>
              <a:ext uri="{FF2B5EF4-FFF2-40B4-BE49-F238E27FC236}">
                <a16:creationId xmlns:a16="http://schemas.microsoft.com/office/drawing/2014/main" id="{F875DE85-939E-4AA6-B242-54E4A7E03A75}"/>
              </a:ext>
            </a:extLst>
          </p:cNvPr>
          <p:cNvSpPr/>
          <p:nvPr/>
        </p:nvSpPr>
        <p:spPr>
          <a:xfrm>
            <a:off x="5218882" y="3705611"/>
            <a:ext cx="2037931" cy="12382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F37A5123-9AF4-4803-996D-7AA0931B5FE3}"/>
              </a:ext>
            </a:extLst>
          </p:cNvPr>
          <p:cNvSpPr/>
          <p:nvPr/>
        </p:nvSpPr>
        <p:spPr>
          <a:xfrm>
            <a:off x="3614089" y="4229100"/>
            <a:ext cx="1267432" cy="4653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AC2AC021-B74A-4D41-B5FE-64A595C13472}"/>
              </a:ext>
            </a:extLst>
          </p:cNvPr>
          <p:cNvSpPr/>
          <p:nvPr/>
        </p:nvSpPr>
        <p:spPr>
          <a:xfrm rot="20100650">
            <a:off x="7462149" y="3029023"/>
            <a:ext cx="1223628" cy="417759"/>
          </a:xfrm>
          <a:prstGeom prst="rightArrow">
            <a:avLst>
              <a:gd name="adj1" fmla="val 4113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descr="Image result for fan">
            <a:extLst>
              <a:ext uri="{FF2B5EF4-FFF2-40B4-BE49-F238E27FC236}">
                <a16:creationId xmlns:a16="http://schemas.microsoft.com/office/drawing/2014/main" id="{A074E70D-5928-4361-8BC6-DADC3E79C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290" y="1825369"/>
            <a:ext cx="26479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E63DE3-94B5-46FE-99E5-C30EF6664601}"/>
              </a:ext>
            </a:extLst>
          </p:cNvPr>
          <p:cNvPicPr>
            <a:picLocks noChangeAspect="1"/>
          </p:cNvPicPr>
          <p:nvPr/>
        </p:nvPicPr>
        <p:blipFill>
          <a:blip r:embed="rId4"/>
          <a:stretch>
            <a:fillRect/>
          </a:stretch>
        </p:blipFill>
        <p:spPr>
          <a:xfrm>
            <a:off x="9572940" y="4327639"/>
            <a:ext cx="2019300" cy="1828800"/>
          </a:xfrm>
          <a:prstGeom prst="rect">
            <a:avLst/>
          </a:prstGeom>
        </p:spPr>
      </p:pic>
      <p:sp>
        <p:nvSpPr>
          <p:cNvPr id="13" name="Arrow: Right 12">
            <a:extLst>
              <a:ext uri="{FF2B5EF4-FFF2-40B4-BE49-F238E27FC236}">
                <a16:creationId xmlns:a16="http://schemas.microsoft.com/office/drawing/2014/main" id="{8987FD30-BEF0-4F08-90C7-F73DF4151027}"/>
              </a:ext>
            </a:extLst>
          </p:cNvPr>
          <p:cNvSpPr/>
          <p:nvPr/>
        </p:nvSpPr>
        <p:spPr>
          <a:xfrm rot="1842213">
            <a:off x="7472228" y="4541170"/>
            <a:ext cx="1223628" cy="417759"/>
          </a:xfrm>
          <a:prstGeom prst="rightArrow">
            <a:avLst>
              <a:gd name="adj1" fmla="val 4113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676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F3C7-E474-4578-81DB-84A89E4EC600}"/>
              </a:ext>
            </a:extLst>
          </p:cNvPr>
          <p:cNvSpPr>
            <a:spLocks noGrp="1"/>
          </p:cNvSpPr>
          <p:nvPr>
            <p:ph type="title"/>
          </p:nvPr>
        </p:nvSpPr>
        <p:spPr/>
        <p:txBody>
          <a:bodyPr/>
          <a:lstStyle/>
          <a:p>
            <a:r>
              <a:rPr lang="en-IN" dirty="0"/>
              <a:t>Ultrasonic SENSOR</a:t>
            </a:r>
          </a:p>
        </p:txBody>
      </p:sp>
      <p:pic>
        <p:nvPicPr>
          <p:cNvPr id="4100" name="Picture 4" descr="Image result for door">
            <a:extLst>
              <a:ext uri="{FF2B5EF4-FFF2-40B4-BE49-F238E27FC236}">
                <a16:creationId xmlns:a16="http://schemas.microsoft.com/office/drawing/2014/main" id="{D0E8AE8A-DB33-4A3D-93A9-ABF29B47E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399" y="1117821"/>
            <a:ext cx="3467101" cy="399710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F9B6BB5D-9DC6-4128-A52C-4C8B5559F925}"/>
              </a:ext>
            </a:extLst>
          </p:cNvPr>
          <p:cNvSpPr/>
          <p:nvPr/>
        </p:nvSpPr>
        <p:spPr>
          <a:xfrm>
            <a:off x="4569189" y="3196711"/>
            <a:ext cx="1876425" cy="80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E010DC1-86E1-4E27-B588-6E5907990F3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04950" y="2114550"/>
            <a:ext cx="2480331" cy="2470372"/>
          </a:xfrm>
          <a:prstGeom prst="rect">
            <a:avLst/>
          </a:prstGeom>
        </p:spPr>
      </p:pic>
    </p:spTree>
    <p:extLst>
      <p:ext uri="{BB962C8B-B14F-4D97-AF65-F5344CB8AC3E}">
        <p14:creationId xmlns:p14="http://schemas.microsoft.com/office/powerpoint/2010/main" val="3083664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1B4D-7C93-42B8-9BEA-F103113C3890}"/>
              </a:ext>
            </a:extLst>
          </p:cNvPr>
          <p:cNvSpPr>
            <a:spLocks noGrp="1"/>
          </p:cNvSpPr>
          <p:nvPr>
            <p:ph type="title"/>
          </p:nvPr>
        </p:nvSpPr>
        <p:spPr/>
        <p:txBody>
          <a:bodyPr/>
          <a:lstStyle/>
          <a:p>
            <a:r>
              <a:rPr lang="en-IN" dirty="0"/>
              <a:t>FIRE SENSOR</a:t>
            </a:r>
          </a:p>
        </p:txBody>
      </p:sp>
      <p:pic>
        <p:nvPicPr>
          <p:cNvPr id="5122" name="Picture 2" descr="Image result for fire sensor">
            <a:extLst>
              <a:ext uri="{FF2B5EF4-FFF2-40B4-BE49-F238E27FC236}">
                <a16:creationId xmlns:a16="http://schemas.microsoft.com/office/drawing/2014/main" id="{7B71FEEF-EF04-4E3E-A03A-D7D3D1255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041532"/>
            <a:ext cx="2939322" cy="15931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uzzer">
            <a:extLst>
              <a:ext uri="{FF2B5EF4-FFF2-40B4-BE49-F238E27FC236}">
                <a16:creationId xmlns:a16="http://schemas.microsoft.com/office/drawing/2014/main" id="{6ACAC9EA-7DC4-45FD-ADCC-1298EB012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044840"/>
            <a:ext cx="3286125" cy="24645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essage to nearby fire station">
            <a:extLst>
              <a:ext uri="{FF2B5EF4-FFF2-40B4-BE49-F238E27FC236}">
                <a16:creationId xmlns:a16="http://schemas.microsoft.com/office/drawing/2014/main" id="{F4A7AFE7-565B-4BB7-9552-FDC091AC5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25" y="4114800"/>
            <a:ext cx="2971800" cy="22288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FC32F21-29BA-47DE-BEC4-46A24920BDB5}"/>
              </a:ext>
            </a:extLst>
          </p:cNvPr>
          <p:cNvSpPr/>
          <p:nvPr/>
        </p:nvSpPr>
        <p:spPr>
          <a:xfrm rot="20100650">
            <a:off x="4596614" y="2487523"/>
            <a:ext cx="1931549" cy="417759"/>
          </a:xfrm>
          <a:prstGeom prst="rightArrow">
            <a:avLst>
              <a:gd name="adj1" fmla="val 4113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E09CAA4F-663E-4581-A969-0510275897F3}"/>
              </a:ext>
            </a:extLst>
          </p:cNvPr>
          <p:cNvSpPr/>
          <p:nvPr/>
        </p:nvSpPr>
        <p:spPr>
          <a:xfrm rot="1180136">
            <a:off x="4820752" y="4893740"/>
            <a:ext cx="1931543" cy="417759"/>
          </a:xfrm>
          <a:prstGeom prst="rightArrow">
            <a:avLst>
              <a:gd name="adj1" fmla="val 4113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445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7B276AC-DE45-40C9-BDEC-6F0097811802}"/>
              </a:ext>
            </a:extLst>
          </p:cNvPr>
          <p:cNvPicPr>
            <a:picLocks noGrp="1" noChangeAspect="1"/>
          </p:cNvPicPr>
          <p:nvPr>
            <p:ph idx="1"/>
          </p:nvPr>
        </p:nvPicPr>
        <p:blipFill>
          <a:blip r:embed="rId2"/>
          <a:stretch>
            <a:fillRect/>
          </a:stretch>
        </p:blipFill>
        <p:spPr>
          <a:xfrm>
            <a:off x="2350294" y="844550"/>
            <a:ext cx="2764631" cy="4984750"/>
          </a:xfrm>
        </p:spPr>
      </p:pic>
      <p:sp>
        <p:nvSpPr>
          <p:cNvPr id="4" name="Text Placeholder 3">
            <a:extLst>
              <a:ext uri="{FF2B5EF4-FFF2-40B4-BE49-F238E27FC236}">
                <a16:creationId xmlns:a16="http://schemas.microsoft.com/office/drawing/2014/main" id="{CDE8BBCB-143D-483C-8E52-C12379FF7EF8}"/>
              </a:ext>
            </a:extLst>
          </p:cNvPr>
          <p:cNvSpPr>
            <a:spLocks noGrp="1"/>
          </p:cNvSpPr>
          <p:nvPr>
            <p:ph type="body" sz="half" idx="2"/>
          </p:nvPr>
        </p:nvSpPr>
        <p:spPr>
          <a:xfrm>
            <a:off x="8295648" y="1026961"/>
            <a:ext cx="3092115" cy="4164164"/>
          </a:xfrm>
        </p:spPr>
        <p:txBody>
          <a:bodyPr>
            <a:normAutofit/>
          </a:bodyPr>
          <a:lstStyle/>
          <a:p>
            <a:r>
              <a:rPr lang="en-IN" sz="2800" b="1" i="1" dirty="0">
                <a:solidFill>
                  <a:srgbClr val="FFFF00"/>
                </a:solidFill>
              </a:rPr>
              <a:t>This is the side menu which consists of :</a:t>
            </a:r>
          </a:p>
          <a:p>
            <a:pPr marL="285750" indent="-285750">
              <a:buFont typeface="Wingdings" panose="05000000000000000000" pitchFamily="2" charset="2"/>
              <a:buChar char="Ø"/>
            </a:pPr>
            <a:r>
              <a:rPr lang="en-IN" sz="2800" b="1" i="1" dirty="0">
                <a:solidFill>
                  <a:srgbClr val="FFFF00"/>
                </a:solidFill>
              </a:rPr>
              <a:t>   weather parameters</a:t>
            </a:r>
          </a:p>
          <a:p>
            <a:pPr marL="285750" indent="-285750">
              <a:buFont typeface="Wingdings" panose="05000000000000000000" pitchFamily="2" charset="2"/>
              <a:buChar char="Ø"/>
            </a:pPr>
            <a:r>
              <a:rPr lang="en-IN" sz="2800" b="1" i="1" dirty="0">
                <a:solidFill>
                  <a:srgbClr val="FFFF00"/>
                </a:solidFill>
              </a:rPr>
              <a:t>    directions</a:t>
            </a:r>
          </a:p>
        </p:txBody>
      </p:sp>
    </p:spTree>
    <p:extLst>
      <p:ext uri="{BB962C8B-B14F-4D97-AF65-F5344CB8AC3E}">
        <p14:creationId xmlns:p14="http://schemas.microsoft.com/office/powerpoint/2010/main" val="3358775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4588E2-3C9D-4234-8453-F13138E9BB2E}"/>
              </a:ext>
            </a:extLst>
          </p:cNvPr>
          <p:cNvSpPr>
            <a:spLocks noGrp="1"/>
          </p:cNvSpPr>
          <p:nvPr>
            <p:ph type="body" sz="half" idx="2"/>
          </p:nvPr>
        </p:nvSpPr>
        <p:spPr>
          <a:xfrm>
            <a:off x="8280733" y="628650"/>
            <a:ext cx="3092117" cy="4829175"/>
          </a:xfrm>
        </p:spPr>
        <p:txBody>
          <a:bodyPr>
            <a:normAutofit/>
          </a:bodyPr>
          <a:lstStyle/>
          <a:p>
            <a:r>
              <a:rPr lang="en-IN" sz="2800" b="1" i="1" dirty="0">
                <a:solidFill>
                  <a:schemeClr val="accent1">
                    <a:lumMod val="75000"/>
                  </a:schemeClr>
                </a:solidFill>
              </a:rPr>
              <a:t>This is weather data screen where in temperature and humidity values from cloud are obtained.</a:t>
            </a:r>
          </a:p>
        </p:txBody>
      </p:sp>
      <p:pic>
        <p:nvPicPr>
          <p:cNvPr id="6" name="Picture 5">
            <a:extLst>
              <a:ext uri="{FF2B5EF4-FFF2-40B4-BE49-F238E27FC236}">
                <a16:creationId xmlns:a16="http://schemas.microsoft.com/office/drawing/2014/main" id="{A6379C4B-CEC5-445A-8D60-615B1981233C}"/>
              </a:ext>
            </a:extLst>
          </p:cNvPr>
          <p:cNvPicPr>
            <a:picLocks noChangeAspect="1"/>
          </p:cNvPicPr>
          <p:nvPr/>
        </p:nvPicPr>
        <p:blipFill>
          <a:blip r:embed="rId2"/>
          <a:stretch>
            <a:fillRect/>
          </a:stretch>
        </p:blipFill>
        <p:spPr>
          <a:xfrm>
            <a:off x="819150" y="552450"/>
            <a:ext cx="2819400" cy="5638800"/>
          </a:xfrm>
          <a:prstGeom prst="rect">
            <a:avLst/>
          </a:prstGeom>
        </p:spPr>
      </p:pic>
      <p:pic>
        <p:nvPicPr>
          <p:cNvPr id="5" name="Picture 4">
            <a:extLst>
              <a:ext uri="{FF2B5EF4-FFF2-40B4-BE49-F238E27FC236}">
                <a16:creationId xmlns:a16="http://schemas.microsoft.com/office/drawing/2014/main" id="{034E6D22-B524-4F85-9BF4-0CFA94552176}"/>
              </a:ext>
            </a:extLst>
          </p:cNvPr>
          <p:cNvPicPr>
            <a:picLocks noChangeAspect="1"/>
          </p:cNvPicPr>
          <p:nvPr/>
        </p:nvPicPr>
        <p:blipFill>
          <a:blip r:embed="rId3"/>
          <a:stretch>
            <a:fillRect/>
          </a:stretch>
        </p:blipFill>
        <p:spPr>
          <a:xfrm>
            <a:off x="4001754" y="642937"/>
            <a:ext cx="2728913" cy="5457825"/>
          </a:xfrm>
          <a:prstGeom prst="rect">
            <a:avLst/>
          </a:prstGeom>
        </p:spPr>
      </p:pic>
    </p:spTree>
    <p:extLst>
      <p:ext uri="{BB962C8B-B14F-4D97-AF65-F5344CB8AC3E}">
        <p14:creationId xmlns:p14="http://schemas.microsoft.com/office/powerpoint/2010/main" val="2565290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135500-E19C-4856-9C9C-227FC986A2A3}"/>
              </a:ext>
            </a:extLst>
          </p:cNvPr>
          <p:cNvSpPr>
            <a:spLocks noGrp="1"/>
          </p:cNvSpPr>
          <p:nvPr>
            <p:ph type="body" sz="half" idx="2"/>
          </p:nvPr>
        </p:nvSpPr>
        <p:spPr>
          <a:xfrm>
            <a:off x="8290258" y="845986"/>
            <a:ext cx="3092117" cy="4164164"/>
          </a:xfrm>
        </p:spPr>
        <p:txBody>
          <a:bodyPr>
            <a:normAutofit/>
          </a:bodyPr>
          <a:lstStyle/>
          <a:p>
            <a:r>
              <a:rPr lang="en-IN" sz="2400" b="1" i="1" dirty="0">
                <a:solidFill>
                  <a:schemeClr val="accent5">
                    <a:lumMod val="60000"/>
                    <a:lumOff val="40000"/>
                  </a:schemeClr>
                </a:solidFill>
              </a:rPr>
              <a:t>This screen will be appeared by pressing on the </a:t>
            </a:r>
            <a:r>
              <a:rPr lang="en-IN" sz="2400" b="1" i="1" dirty="0" err="1">
                <a:solidFill>
                  <a:schemeClr val="accent5">
                    <a:lumMod val="60000"/>
                    <a:lumOff val="40000"/>
                  </a:schemeClr>
                </a:solidFill>
              </a:rPr>
              <a:t>manual_mode</a:t>
            </a:r>
            <a:r>
              <a:rPr lang="en-IN" sz="2400" b="1" i="1" dirty="0">
                <a:solidFill>
                  <a:schemeClr val="accent5">
                    <a:lumMod val="60000"/>
                    <a:lumOff val="40000"/>
                  </a:schemeClr>
                </a:solidFill>
              </a:rPr>
              <a:t> button .</a:t>
            </a:r>
          </a:p>
        </p:txBody>
      </p:sp>
      <p:pic>
        <p:nvPicPr>
          <p:cNvPr id="10" name="Picture 9">
            <a:extLst>
              <a:ext uri="{FF2B5EF4-FFF2-40B4-BE49-F238E27FC236}">
                <a16:creationId xmlns:a16="http://schemas.microsoft.com/office/drawing/2014/main" id="{EFD402AA-BA5E-49A4-9C44-D789D98E7F8A}"/>
              </a:ext>
            </a:extLst>
          </p:cNvPr>
          <p:cNvPicPr>
            <a:picLocks noChangeAspect="1"/>
          </p:cNvPicPr>
          <p:nvPr/>
        </p:nvPicPr>
        <p:blipFill>
          <a:blip r:embed="rId2"/>
          <a:stretch>
            <a:fillRect/>
          </a:stretch>
        </p:blipFill>
        <p:spPr>
          <a:xfrm>
            <a:off x="2038350" y="0"/>
            <a:ext cx="3429000" cy="6858000"/>
          </a:xfrm>
          <a:prstGeom prst="rect">
            <a:avLst/>
          </a:prstGeom>
        </p:spPr>
      </p:pic>
    </p:spTree>
    <p:extLst>
      <p:ext uri="{BB962C8B-B14F-4D97-AF65-F5344CB8AC3E}">
        <p14:creationId xmlns:p14="http://schemas.microsoft.com/office/powerpoint/2010/main" val="18012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36A830-461D-4F5C-B6E9-9886832DA87F}"/>
              </a:ext>
            </a:extLst>
          </p:cNvPr>
          <p:cNvSpPr>
            <a:spLocks noGrp="1"/>
          </p:cNvSpPr>
          <p:nvPr>
            <p:ph type="body" sz="half" idx="2"/>
          </p:nvPr>
        </p:nvSpPr>
        <p:spPr>
          <a:xfrm>
            <a:off x="8242633" y="760261"/>
            <a:ext cx="3092117" cy="4164164"/>
          </a:xfrm>
        </p:spPr>
        <p:txBody>
          <a:bodyPr>
            <a:normAutofit/>
          </a:bodyPr>
          <a:lstStyle/>
          <a:p>
            <a:r>
              <a:rPr lang="en-IN" sz="2800" dirty="0">
                <a:solidFill>
                  <a:srgbClr val="00B0F0"/>
                </a:solidFill>
              </a:rPr>
              <a:t>This screen is used for indoor navigation</a:t>
            </a:r>
          </a:p>
        </p:txBody>
      </p:sp>
      <p:pic>
        <p:nvPicPr>
          <p:cNvPr id="6" name="Picture 5">
            <a:extLst>
              <a:ext uri="{FF2B5EF4-FFF2-40B4-BE49-F238E27FC236}">
                <a16:creationId xmlns:a16="http://schemas.microsoft.com/office/drawing/2014/main" id="{15F2A5D6-9051-4B05-8C9D-2E578A40A789}"/>
              </a:ext>
            </a:extLst>
          </p:cNvPr>
          <p:cNvPicPr>
            <a:picLocks noChangeAspect="1"/>
          </p:cNvPicPr>
          <p:nvPr/>
        </p:nvPicPr>
        <p:blipFill>
          <a:blip r:embed="rId2"/>
          <a:stretch>
            <a:fillRect/>
          </a:stretch>
        </p:blipFill>
        <p:spPr>
          <a:xfrm>
            <a:off x="942975" y="438150"/>
            <a:ext cx="2743200" cy="5486400"/>
          </a:xfrm>
          <a:prstGeom prst="rect">
            <a:avLst/>
          </a:prstGeom>
        </p:spPr>
      </p:pic>
      <p:pic>
        <p:nvPicPr>
          <p:cNvPr id="5" name="Picture 4">
            <a:extLst>
              <a:ext uri="{FF2B5EF4-FFF2-40B4-BE49-F238E27FC236}">
                <a16:creationId xmlns:a16="http://schemas.microsoft.com/office/drawing/2014/main" id="{2FA477AA-7C20-4C61-8B25-292B47A61465}"/>
              </a:ext>
            </a:extLst>
          </p:cNvPr>
          <p:cNvPicPr>
            <a:picLocks noChangeAspect="1"/>
          </p:cNvPicPr>
          <p:nvPr/>
        </p:nvPicPr>
        <p:blipFill>
          <a:blip r:embed="rId3"/>
          <a:stretch>
            <a:fillRect/>
          </a:stretch>
        </p:blipFill>
        <p:spPr>
          <a:xfrm>
            <a:off x="4429125" y="904875"/>
            <a:ext cx="2438400" cy="4876800"/>
          </a:xfrm>
          <a:prstGeom prst="rect">
            <a:avLst/>
          </a:prstGeom>
        </p:spPr>
      </p:pic>
    </p:spTree>
    <p:extLst>
      <p:ext uri="{BB962C8B-B14F-4D97-AF65-F5344CB8AC3E}">
        <p14:creationId xmlns:p14="http://schemas.microsoft.com/office/powerpoint/2010/main" val="2681307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03E0-43B1-42AC-B1CD-0118235E431A}"/>
              </a:ext>
            </a:extLst>
          </p:cNvPr>
          <p:cNvSpPr>
            <a:spLocks noGrp="1"/>
          </p:cNvSpPr>
          <p:nvPr>
            <p:ph type="title"/>
          </p:nvPr>
        </p:nvSpPr>
        <p:spPr/>
        <p:txBody>
          <a:bodyPr/>
          <a:lstStyle/>
          <a:p>
            <a:pPr algn="ctr"/>
            <a:r>
              <a:rPr lang="en-IN" dirty="0"/>
              <a:t>Necessity</a:t>
            </a:r>
          </a:p>
        </p:txBody>
      </p:sp>
      <p:sp>
        <p:nvSpPr>
          <p:cNvPr id="3" name="Content Placeholder 2">
            <a:extLst>
              <a:ext uri="{FF2B5EF4-FFF2-40B4-BE49-F238E27FC236}">
                <a16:creationId xmlns:a16="http://schemas.microsoft.com/office/drawing/2014/main" id="{FA6D32CB-816A-4550-A451-068F37DD8F81}"/>
              </a:ext>
            </a:extLst>
          </p:cNvPr>
          <p:cNvSpPr>
            <a:spLocks noGrp="1"/>
          </p:cNvSpPr>
          <p:nvPr>
            <p:ph idx="1"/>
          </p:nvPr>
        </p:nvSpPr>
        <p:spPr>
          <a:xfrm>
            <a:off x="1251678" y="1874517"/>
            <a:ext cx="10178322" cy="4005075"/>
          </a:xfrm>
        </p:spPr>
        <p:txBody>
          <a:bodyPr/>
          <a:lstStyle/>
          <a:p>
            <a:r>
              <a:rPr lang="en-US" dirty="0"/>
              <a:t>Reducing electrical energy consumption is of paramount importance. </a:t>
            </a:r>
          </a:p>
          <a:p>
            <a:r>
              <a:rPr lang="en-US" dirty="0"/>
              <a:t>One unit of energy saved is equal to one unit of energy generated. </a:t>
            </a:r>
          </a:p>
          <a:p>
            <a:r>
              <a:rPr lang="en-US" dirty="0"/>
              <a:t>Apart from reduction in electricity bills this has a great environmental impact in reducing pollution causing gaseous and liquid pollutants. </a:t>
            </a:r>
          </a:p>
          <a:p>
            <a:r>
              <a:rPr lang="en-US" dirty="0"/>
              <a:t>In this project energy saving system by using Green building concept is brought out.</a:t>
            </a:r>
            <a:endParaRPr lang="en-IN" dirty="0"/>
          </a:p>
        </p:txBody>
      </p:sp>
    </p:spTree>
    <p:extLst>
      <p:ext uri="{BB962C8B-B14F-4D97-AF65-F5344CB8AC3E}">
        <p14:creationId xmlns:p14="http://schemas.microsoft.com/office/powerpoint/2010/main" val="776913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ank you slide">
            <a:extLst>
              <a:ext uri="{FF2B5EF4-FFF2-40B4-BE49-F238E27FC236}">
                <a16:creationId xmlns:a16="http://schemas.microsoft.com/office/drawing/2014/main" id="{84DC9E92-35BB-41C0-9504-45E47BAEF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5022"/>
            <a:ext cx="11058525" cy="744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36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306B-FE03-47C1-A273-C98985BFBD04}"/>
              </a:ext>
            </a:extLst>
          </p:cNvPr>
          <p:cNvSpPr>
            <a:spLocks noGrp="1"/>
          </p:cNvSpPr>
          <p:nvPr>
            <p:ph type="title"/>
          </p:nvPr>
        </p:nvSpPr>
        <p:spPr>
          <a:xfrm>
            <a:off x="1251678" y="382385"/>
            <a:ext cx="10178322" cy="1684540"/>
          </a:xfrm>
        </p:spPr>
        <p:txBody>
          <a:bodyPr>
            <a:normAutofit fontScale="90000"/>
          </a:bodyPr>
          <a:lstStyle/>
          <a:p>
            <a:pPr algn="ctr"/>
            <a:r>
              <a:rPr lang="en-IN" b="1" dirty="0">
                <a:latin typeface="Comic Sans MS" panose="030F0702030302020204" pitchFamily="66" charset="0"/>
              </a:rPr>
              <a:t>Smart building- The future of your building</a:t>
            </a:r>
          </a:p>
        </p:txBody>
      </p:sp>
      <p:sp>
        <p:nvSpPr>
          <p:cNvPr id="3" name="Content Placeholder 2">
            <a:extLst>
              <a:ext uri="{FF2B5EF4-FFF2-40B4-BE49-F238E27FC236}">
                <a16:creationId xmlns:a16="http://schemas.microsoft.com/office/drawing/2014/main" id="{08F25402-0B03-4D75-B4CD-35FC4E1514D0}"/>
              </a:ext>
            </a:extLst>
          </p:cNvPr>
          <p:cNvSpPr>
            <a:spLocks noGrp="1"/>
          </p:cNvSpPr>
          <p:nvPr>
            <p:ph idx="1"/>
          </p:nvPr>
        </p:nvSpPr>
        <p:spPr/>
        <p:txBody>
          <a:bodyPr>
            <a:normAutofit/>
          </a:bodyPr>
          <a:lstStyle/>
          <a:p>
            <a:r>
              <a:rPr lang="en-IN" sz="2400" dirty="0"/>
              <a:t>A smart building is </a:t>
            </a:r>
            <a:r>
              <a:rPr lang="en-US" sz="2400" dirty="0"/>
              <a:t>any structure that uses automated processes to automatically control the building’s operations including heating, ventilation, air conditioning, lighting, security and other systems. </a:t>
            </a:r>
          </a:p>
          <a:p>
            <a:r>
              <a:rPr lang="en-US" sz="2400" dirty="0"/>
              <a:t>A smart building uses sensors, actuators and microchips, in order to collect data and manage it according to a business’ functions and services.</a:t>
            </a:r>
            <a:endParaRPr lang="en-IN" sz="2400" dirty="0"/>
          </a:p>
        </p:txBody>
      </p:sp>
      <p:pic>
        <p:nvPicPr>
          <p:cNvPr id="4" name="Picture 3">
            <a:extLst>
              <a:ext uri="{FF2B5EF4-FFF2-40B4-BE49-F238E27FC236}">
                <a16:creationId xmlns:a16="http://schemas.microsoft.com/office/drawing/2014/main" id="{DE52C906-41B3-4852-A6DC-B56E80A769F0}"/>
              </a:ext>
            </a:extLst>
          </p:cNvPr>
          <p:cNvPicPr>
            <a:picLocks noChangeAspect="1"/>
          </p:cNvPicPr>
          <p:nvPr/>
        </p:nvPicPr>
        <p:blipFill>
          <a:blip r:embed="rId2"/>
          <a:stretch>
            <a:fillRect/>
          </a:stretch>
        </p:blipFill>
        <p:spPr>
          <a:xfrm>
            <a:off x="4295775" y="4648200"/>
            <a:ext cx="4495800" cy="2057400"/>
          </a:xfrm>
          <a:prstGeom prst="rect">
            <a:avLst/>
          </a:prstGeom>
        </p:spPr>
      </p:pic>
    </p:spTree>
    <p:extLst>
      <p:ext uri="{BB962C8B-B14F-4D97-AF65-F5344CB8AC3E}">
        <p14:creationId xmlns:p14="http://schemas.microsoft.com/office/powerpoint/2010/main" val="2493078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E643-D758-4A49-B2E4-EFEA7B06CBA0}"/>
              </a:ext>
            </a:extLst>
          </p:cNvPr>
          <p:cNvSpPr>
            <a:spLocks noGrp="1"/>
          </p:cNvSpPr>
          <p:nvPr>
            <p:ph type="title"/>
          </p:nvPr>
        </p:nvSpPr>
        <p:spPr>
          <a:xfrm>
            <a:off x="2842353" y="574794"/>
            <a:ext cx="10178322" cy="1492132"/>
          </a:xfrm>
        </p:spPr>
        <p:txBody>
          <a:bodyPr/>
          <a:lstStyle/>
          <a:p>
            <a:r>
              <a:rPr lang="en-IN" b="1" i="1" u="sng" dirty="0">
                <a:solidFill>
                  <a:srgbClr val="FF0000"/>
                </a:solidFill>
              </a:rPr>
              <a:t>Problem statement</a:t>
            </a:r>
          </a:p>
        </p:txBody>
      </p:sp>
      <p:sp>
        <p:nvSpPr>
          <p:cNvPr id="3" name="Content Placeholder 2">
            <a:extLst>
              <a:ext uri="{FF2B5EF4-FFF2-40B4-BE49-F238E27FC236}">
                <a16:creationId xmlns:a16="http://schemas.microsoft.com/office/drawing/2014/main" id="{A0A0DEE3-0002-4EBC-B534-B563A1D47CF5}"/>
              </a:ext>
            </a:extLst>
          </p:cNvPr>
          <p:cNvSpPr>
            <a:spLocks noGrp="1"/>
          </p:cNvSpPr>
          <p:nvPr>
            <p:ph idx="1"/>
          </p:nvPr>
        </p:nvSpPr>
        <p:spPr>
          <a:xfrm>
            <a:off x="1251678" y="1866901"/>
            <a:ext cx="10178322" cy="4505324"/>
          </a:xfrm>
        </p:spPr>
        <p:txBody>
          <a:bodyPr>
            <a:normAutofit/>
          </a:bodyPr>
          <a:lstStyle/>
          <a:p>
            <a:r>
              <a:rPr lang="en-US" dirty="0"/>
              <a:t>Reducing electrical energy consumption is of paramount importance. One unit of energy saved is equal to one unit of energy generated. Apart from reduction in electricity bills this has a great environmental impact in reducing pollution causing gaseous and liquid pollutants. In this project energy saving system by using Green building concept is brought out.</a:t>
            </a:r>
            <a:endParaRPr lang="en-IN" dirty="0"/>
          </a:p>
          <a:p>
            <a:r>
              <a:rPr lang="en-IN" dirty="0"/>
              <a:t>	</a:t>
            </a:r>
            <a:r>
              <a:rPr lang="en-US" dirty="0"/>
              <a:t>The model demonstrates the energy consumption in Conventional Building using energy saving parameters such as Temperature, Humidity, lighting controls and some of the measures. The energy saving system consists of three modes i.e., Eco Mode, Away Mode, Manual Mode which turns on/off the electrical appliances when required, all the sensor parameters are sent to the IBM Watson cloud and these values are stored in the database. This data can be </a:t>
            </a:r>
            <a:r>
              <a:rPr lang="en-US" dirty="0" err="1"/>
              <a:t>visualised</a:t>
            </a:r>
            <a:r>
              <a:rPr lang="en-US" dirty="0"/>
              <a:t> in the Node Red UI and through that user interface(UI) the user can control the appliances. Necessary notifications are sent whenever required.</a:t>
            </a:r>
            <a:endParaRPr lang="en-IN" dirty="0"/>
          </a:p>
          <a:p>
            <a:endParaRPr lang="en-IN" dirty="0"/>
          </a:p>
        </p:txBody>
      </p:sp>
    </p:spTree>
    <p:extLst>
      <p:ext uri="{BB962C8B-B14F-4D97-AF65-F5344CB8AC3E}">
        <p14:creationId xmlns:p14="http://schemas.microsoft.com/office/powerpoint/2010/main" val="246484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mart building features">
            <a:extLst>
              <a:ext uri="{FF2B5EF4-FFF2-40B4-BE49-F238E27FC236}">
                <a16:creationId xmlns:a16="http://schemas.microsoft.com/office/drawing/2014/main" id="{E5989452-B205-4618-8E5A-9A0105A32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0"/>
            <a:ext cx="11049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03E895-84F9-449E-B09F-133A7A1196BF}"/>
              </a:ext>
            </a:extLst>
          </p:cNvPr>
          <p:cNvSpPr>
            <a:spLocks noGrp="1"/>
          </p:cNvSpPr>
          <p:nvPr>
            <p:ph type="body" sz="half" idx="2"/>
          </p:nvPr>
        </p:nvSpPr>
        <p:spPr>
          <a:xfrm>
            <a:off x="8271208" y="1808011"/>
            <a:ext cx="3092117" cy="4164164"/>
          </a:xfrm>
        </p:spPr>
        <p:txBody>
          <a:bodyPr>
            <a:normAutofit/>
          </a:bodyPr>
          <a:lstStyle/>
          <a:p>
            <a:r>
              <a:rPr lang="en-IN" sz="2800" b="1" i="1" dirty="0">
                <a:solidFill>
                  <a:srgbClr val="FFC000"/>
                </a:solidFill>
              </a:rPr>
              <a:t>Architecture of smart building</a:t>
            </a:r>
          </a:p>
        </p:txBody>
      </p:sp>
      <p:pic>
        <p:nvPicPr>
          <p:cNvPr id="5" name="Picture 4">
            <a:extLst>
              <a:ext uri="{FF2B5EF4-FFF2-40B4-BE49-F238E27FC236}">
                <a16:creationId xmlns:a16="http://schemas.microsoft.com/office/drawing/2014/main" id="{C1065761-220B-46CF-83CD-BF47737365D7}"/>
              </a:ext>
            </a:extLst>
          </p:cNvPr>
          <p:cNvPicPr>
            <a:picLocks noChangeAspect="1"/>
          </p:cNvPicPr>
          <p:nvPr/>
        </p:nvPicPr>
        <p:blipFill>
          <a:blip r:embed="rId2"/>
          <a:stretch>
            <a:fillRect/>
          </a:stretch>
        </p:blipFill>
        <p:spPr>
          <a:xfrm>
            <a:off x="361951" y="400050"/>
            <a:ext cx="7334250" cy="6134100"/>
          </a:xfrm>
          <a:prstGeom prst="rect">
            <a:avLst/>
          </a:prstGeom>
        </p:spPr>
      </p:pic>
    </p:spTree>
    <p:extLst>
      <p:ext uri="{BB962C8B-B14F-4D97-AF65-F5344CB8AC3E}">
        <p14:creationId xmlns:p14="http://schemas.microsoft.com/office/powerpoint/2010/main" val="83468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5DF1B7-E820-4201-9ED1-B865A8343F34}"/>
              </a:ext>
            </a:extLst>
          </p:cNvPr>
          <p:cNvSpPr>
            <a:spLocks noGrp="1"/>
          </p:cNvSpPr>
          <p:nvPr>
            <p:ph type="body" sz="half" idx="2"/>
          </p:nvPr>
        </p:nvSpPr>
        <p:spPr/>
        <p:txBody>
          <a:bodyPr>
            <a:normAutofit/>
          </a:bodyPr>
          <a:lstStyle/>
          <a:p>
            <a:r>
              <a:rPr lang="en-IN" sz="2800" b="1" i="1" dirty="0">
                <a:solidFill>
                  <a:schemeClr val="accent4">
                    <a:lumMod val="40000"/>
                    <a:lumOff val="60000"/>
                  </a:schemeClr>
                </a:solidFill>
              </a:rPr>
              <a:t>Block diagram of smart building</a:t>
            </a:r>
          </a:p>
        </p:txBody>
      </p:sp>
      <p:pic>
        <p:nvPicPr>
          <p:cNvPr id="5" name="Picture 4">
            <a:extLst>
              <a:ext uri="{FF2B5EF4-FFF2-40B4-BE49-F238E27FC236}">
                <a16:creationId xmlns:a16="http://schemas.microsoft.com/office/drawing/2014/main" id="{7D505F31-89EE-4D89-B50B-7A5388DCDEEF}"/>
              </a:ext>
            </a:extLst>
          </p:cNvPr>
          <p:cNvPicPr>
            <a:picLocks noChangeAspect="1"/>
          </p:cNvPicPr>
          <p:nvPr/>
        </p:nvPicPr>
        <p:blipFill>
          <a:blip r:embed="rId2"/>
          <a:stretch>
            <a:fillRect/>
          </a:stretch>
        </p:blipFill>
        <p:spPr>
          <a:xfrm>
            <a:off x="675173" y="704850"/>
            <a:ext cx="6116151" cy="5553075"/>
          </a:xfrm>
          <a:prstGeom prst="rect">
            <a:avLst/>
          </a:prstGeom>
        </p:spPr>
      </p:pic>
    </p:spTree>
    <p:extLst>
      <p:ext uri="{BB962C8B-B14F-4D97-AF65-F5344CB8AC3E}">
        <p14:creationId xmlns:p14="http://schemas.microsoft.com/office/powerpoint/2010/main" val="198643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211E892-E5AF-464C-A9D4-755617C41E01}"/>
              </a:ext>
            </a:extLst>
          </p:cNvPr>
          <p:cNvPicPr>
            <a:picLocks noGrp="1" noChangeAspect="1"/>
          </p:cNvPicPr>
          <p:nvPr>
            <p:ph idx="1"/>
          </p:nvPr>
        </p:nvPicPr>
        <p:blipFill>
          <a:blip r:embed="rId2"/>
          <a:stretch>
            <a:fillRect/>
          </a:stretch>
        </p:blipFill>
        <p:spPr>
          <a:xfrm>
            <a:off x="8543925" y="749300"/>
            <a:ext cx="3009900" cy="4984750"/>
          </a:xfrm>
        </p:spPr>
      </p:pic>
      <p:sp>
        <p:nvSpPr>
          <p:cNvPr id="4" name="Text Placeholder 3">
            <a:extLst>
              <a:ext uri="{FF2B5EF4-FFF2-40B4-BE49-F238E27FC236}">
                <a16:creationId xmlns:a16="http://schemas.microsoft.com/office/drawing/2014/main" id="{3EA66404-59FD-4854-BC86-D18830196FC1}"/>
              </a:ext>
            </a:extLst>
          </p:cNvPr>
          <p:cNvSpPr>
            <a:spLocks noGrp="1"/>
          </p:cNvSpPr>
          <p:nvPr>
            <p:ph type="body" sz="half" idx="2"/>
          </p:nvPr>
        </p:nvSpPr>
        <p:spPr>
          <a:xfrm>
            <a:off x="8290260" y="827087"/>
            <a:ext cx="3092115" cy="5172075"/>
          </a:xfrm>
        </p:spPr>
        <p:txBody>
          <a:bodyPr>
            <a:normAutofit/>
          </a:bodyPr>
          <a:lstStyle/>
          <a:p>
            <a:endParaRPr lang="en-IN" dirty="0"/>
          </a:p>
          <a:p>
            <a:endParaRPr lang="en-IN" dirty="0"/>
          </a:p>
        </p:txBody>
      </p:sp>
      <p:sp>
        <p:nvSpPr>
          <p:cNvPr id="3" name="Rectangle 2">
            <a:extLst>
              <a:ext uri="{FF2B5EF4-FFF2-40B4-BE49-F238E27FC236}">
                <a16:creationId xmlns:a16="http://schemas.microsoft.com/office/drawing/2014/main" id="{16BCFCA0-E34A-48BF-A453-9D938A9C9309}"/>
              </a:ext>
            </a:extLst>
          </p:cNvPr>
          <p:cNvSpPr/>
          <p:nvPr/>
        </p:nvSpPr>
        <p:spPr>
          <a:xfrm>
            <a:off x="419100" y="2812614"/>
            <a:ext cx="7286625" cy="3046988"/>
          </a:xfrm>
          <a:prstGeom prst="rect">
            <a:avLst/>
          </a:prstGeom>
          <a:noFill/>
        </p:spPr>
        <p:txBody>
          <a:bodyPr wrap="square" lIns="91440" tIns="45720" rIns="91440" bIns="45720">
            <a:spAutoFit/>
          </a:bodyPr>
          <a:lstStyle/>
          <a:p>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ECO Mode:		</a:t>
            </a:r>
          </a:p>
          <a:p>
            <a:r>
              <a:rPr lang="en-IN" sz="3200" b="1" dirty="0">
                <a:ln w="13462">
                  <a:solidFill>
                    <a:srgbClr val="FFC000"/>
                  </a:solidFill>
                  <a:prstDash val="solid"/>
                </a:ln>
                <a:solidFill>
                  <a:schemeClr val="accent5">
                    <a:lumMod val="50000"/>
                  </a:schemeClr>
                </a:solidFill>
                <a:effectLst>
                  <a:outerShdw dist="38100" dir="2700000" algn="bl" rotWithShape="0">
                    <a:schemeClr val="accent5"/>
                  </a:outerShdw>
                </a:effectLst>
              </a:rPr>
              <a:t>					</a:t>
            </a:r>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Optimal</a:t>
            </a:r>
          </a:p>
          <a:p>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Away Mode:		</a:t>
            </a:r>
          </a:p>
          <a:p>
            <a:r>
              <a:rPr lang="en-IN" sz="3200" b="1" dirty="0">
                <a:ln w="13462">
                  <a:solidFill>
                    <a:srgbClr val="FFC000"/>
                  </a:solidFill>
                  <a:prstDash val="solid"/>
                </a:ln>
                <a:solidFill>
                  <a:schemeClr val="accent5">
                    <a:lumMod val="50000"/>
                  </a:schemeClr>
                </a:solidFill>
                <a:effectLst>
                  <a:outerShdw dist="38100" dir="2700000" algn="bl" rotWithShape="0">
                    <a:schemeClr val="accent5"/>
                  </a:outerShdw>
                </a:effectLst>
              </a:rPr>
              <a:t>					</a:t>
            </a:r>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Off all appliances</a:t>
            </a:r>
          </a:p>
          <a:p>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Manual Mode:		</a:t>
            </a:r>
          </a:p>
          <a:p>
            <a:r>
              <a:rPr lang="en-IN" sz="3200" b="1" dirty="0">
                <a:ln w="13462">
                  <a:solidFill>
                    <a:srgbClr val="FFC000"/>
                  </a:solidFill>
                  <a:prstDash val="solid"/>
                </a:ln>
                <a:solidFill>
                  <a:schemeClr val="accent5">
                    <a:lumMod val="50000"/>
                  </a:schemeClr>
                </a:solidFill>
                <a:effectLst>
                  <a:outerShdw dist="38100" dir="2700000" algn="bl" rotWithShape="0">
                    <a:schemeClr val="accent5"/>
                  </a:outerShdw>
                </a:effectLst>
              </a:rPr>
              <a:t>			</a:t>
            </a:r>
            <a:r>
              <a:rPr lang="en-IN" sz="3200" b="1" cap="none" spc="0" dirty="0">
                <a:ln w="13462">
                  <a:solidFill>
                    <a:srgbClr val="FFC000"/>
                  </a:solidFill>
                  <a:prstDash val="solid"/>
                </a:ln>
                <a:solidFill>
                  <a:schemeClr val="accent5">
                    <a:lumMod val="50000"/>
                  </a:schemeClr>
                </a:solidFill>
                <a:effectLst>
                  <a:outerShdw dist="38100" dir="2700000" algn="bl" rotWithShape="0">
                    <a:schemeClr val="accent5"/>
                  </a:outerShdw>
                </a:effectLst>
              </a:rPr>
              <a:t>Set appliance usage manually</a:t>
            </a:r>
          </a:p>
        </p:txBody>
      </p:sp>
      <p:sp>
        <p:nvSpPr>
          <p:cNvPr id="7" name="Rectangle 6">
            <a:extLst>
              <a:ext uri="{FF2B5EF4-FFF2-40B4-BE49-F238E27FC236}">
                <a16:creationId xmlns:a16="http://schemas.microsoft.com/office/drawing/2014/main" id="{EDC45DDB-6155-461C-AFD9-D0F3DC386784}"/>
              </a:ext>
            </a:extLst>
          </p:cNvPr>
          <p:cNvSpPr/>
          <p:nvPr/>
        </p:nvSpPr>
        <p:spPr>
          <a:xfrm>
            <a:off x="1076799" y="536733"/>
            <a:ext cx="5847876" cy="1323439"/>
          </a:xfrm>
          <a:prstGeom prst="rect">
            <a:avLst/>
          </a:prstGeom>
          <a:noFill/>
        </p:spPr>
        <p:txBody>
          <a:bodyPr wrap="square" lIns="91440" tIns="45720" rIns="91440" bIns="45720">
            <a:spAutoFit/>
          </a:bodyPr>
          <a:lstStyle/>
          <a:p>
            <a:pPr algn="ctr"/>
            <a:r>
              <a:rPr lang="en-US" sz="8000" b="1" cap="none" spc="0" dirty="0">
                <a:ln w="9525">
                  <a:solidFill>
                    <a:schemeClr val="tx1"/>
                  </a:solidFill>
                  <a:prstDash val="solid"/>
                </a:ln>
                <a:solidFill>
                  <a:srgbClr val="FF0000"/>
                </a:solidFill>
                <a:effectLst>
                  <a:outerShdw blurRad="12700" dist="38100" dir="2700000" algn="tl" rotWithShape="0">
                    <a:schemeClr val="accent5">
                      <a:lumMod val="60000"/>
                      <a:lumOff val="40000"/>
                    </a:schemeClr>
                  </a:outerShdw>
                </a:effectLst>
              </a:rPr>
              <a:t>UI MODES</a:t>
            </a:r>
          </a:p>
        </p:txBody>
      </p:sp>
    </p:spTree>
    <p:extLst>
      <p:ext uri="{BB962C8B-B14F-4D97-AF65-F5344CB8AC3E}">
        <p14:creationId xmlns:p14="http://schemas.microsoft.com/office/powerpoint/2010/main" val="2534362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EB0E-BEF7-4D08-A9F9-B25E89F6D997}"/>
              </a:ext>
            </a:extLst>
          </p:cNvPr>
          <p:cNvSpPr>
            <a:spLocks noGrp="1"/>
          </p:cNvSpPr>
          <p:nvPr>
            <p:ph type="title"/>
          </p:nvPr>
        </p:nvSpPr>
        <p:spPr>
          <a:xfrm>
            <a:off x="2857501" y="1073888"/>
            <a:ext cx="8572500" cy="4064627"/>
          </a:xfrm>
        </p:spPr>
        <p:txBody>
          <a:bodyPr/>
          <a:lstStyle/>
          <a:p>
            <a:pPr algn="ctr"/>
            <a:r>
              <a:rPr lang="en-IN" dirty="0">
                <a:ln w="28575">
                  <a:solidFill>
                    <a:srgbClr val="FF0000"/>
                  </a:solidFill>
                </a:ln>
              </a:rPr>
              <a:t>COMPONENTS USED IN THE PROJECT</a:t>
            </a:r>
          </a:p>
        </p:txBody>
      </p:sp>
    </p:spTree>
    <p:extLst>
      <p:ext uri="{BB962C8B-B14F-4D97-AF65-F5344CB8AC3E}">
        <p14:creationId xmlns:p14="http://schemas.microsoft.com/office/powerpoint/2010/main" val="3432834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39A8F5-F55C-4B95-B59E-6BB74F92C758}"/>
              </a:ext>
            </a:extLst>
          </p:cNvPr>
          <p:cNvPicPr/>
          <p:nvPr/>
        </p:nvPicPr>
        <p:blipFill>
          <a:blip r:embed="rId2">
            <a:extLst>
              <a:ext uri="{28A0092B-C50C-407E-A947-70E740481C1C}">
                <a14:useLocalDpi xmlns:a14="http://schemas.microsoft.com/office/drawing/2010/main" val="0"/>
              </a:ext>
            </a:extLst>
          </a:blip>
          <a:stretch>
            <a:fillRect/>
          </a:stretch>
        </p:blipFill>
        <p:spPr>
          <a:xfrm>
            <a:off x="1042987" y="300037"/>
            <a:ext cx="2143125" cy="2143125"/>
          </a:xfrm>
          <a:prstGeom prst="rect">
            <a:avLst/>
          </a:prstGeom>
        </p:spPr>
      </p:pic>
      <p:pic>
        <p:nvPicPr>
          <p:cNvPr id="5" name="Picture 4">
            <a:extLst>
              <a:ext uri="{FF2B5EF4-FFF2-40B4-BE49-F238E27FC236}">
                <a16:creationId xmlns:a16="http://schemas.microsoft.com/office/drawing/2014/main" id="{6C20B041-CD23-4925-8D24-AD68C4C40052}"/>
              </a:ext>
            </a:extLst>
          </p:cNvPr>
          <p:cNvPicPr/>
          <p:nvPr/>
        </p:nvPicPr>
        <p:blipFill>
          <a:blip r:embed="rId3">
            <a:extLst>
              <a:ext uri="{28A0092B-C50C-407E-A947-70E740481C1C}">
                <a14:useLocalDpi xmlns:a14="http://schemas.microsoft.com/office/drawing/2010/main" val="0"/>
              </a:ext>
            </a:extLst>
          </a:blip>
          <a:stretch>
            <a:fillRect/>
          </a:stretch>
        </p:blipFill>
        <p:spPr>
          <a:xfrm>
            <a:off x="5347176" y="424814"/>
            <a:ext cx="2413000" cy="2143125"/>
          </a:xfrm>
          <a:prstGeom prst="rect">
            <a:avLst/>
          </a:prstGeom>
        </p:spPr>
      </p:pic>
      <p:pic>
        <p:nvPicPr>
          <p:cNvPr id="6" name="Picture 5">
            <a:extLst>
              <a:ext uri="{FF2B5EF4-FFF2-40B4-BE49-F238E27FC236}">
                <a16:creationId xmlns:a16="http://schemas.microsoft.com/office/drawing/2014/main" id="{A9198D20-495F-4EA7-90C6-61646CC6D635}"/>
              </a:ext>
            </a:extLst>
          </p:cNvPr>
          <p:cNvPicPr/>
          <p:nvPr/>
        </p:nvPicPr>
        <p:blipFill>
          <a:blip r:embed="rId4">
            <a:extLst>
              <a:ext uri="{28A0092B-C50C-407E-A947-70E740481C1C}">
                <a14:useLocalDpi xmlns:a14="http://schemas.microsoft.com/office/drawing/2010/main" val="0"/>
              </a:ext>
            </a:extLst>
          </a:blip>
          <a:stretch>
            <a:fillRect/>
          </a:stretch>
        </p:blipFill>
        <p:spPr>
          <a:xfrm>
            <a:off x="6096000" y="4186239"/>
            <a:ext cx="3124200" cy="1466850"/>
          </a:xfrm>
          <a:prstGeom prst="rect">
            <a:avLst/>
          </a:prstGeom>
        </p:spPr>
      </p:pic>
      <p:pic>
        <p:nvPicPr>
          <p:cNvPr id="7" name="Picture 6">
            <a:extLst>
              <a:ext uri="{FF2B5EF4-FFF2-40B4-BE49-F238E27FC236}">
                <a16:creationId xmlns:a16="http://schemas.microsoft.com/office/drawing/2014/main" id="{A7F7F6B5-A99B-466F-B7F4-2BFC5058370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312593" y="549591"/>
            <a:ext cx="1893570" cy="1893570"/>
          </a:xfrm>
          <a:prstGeom prst="rect">
            <a:avLst/>
          </a:prstGeom>
        </p:spPr>
      </p:pic>
      <p:pic>
        <p:nvPicPr>
          <p:cNvPr id="8" name="Picture 7">
            <a:extLst>
              <a:ext uri="{FF2B5EF4-FFF2-40B4-BE49-F238E27FC236}">
                <a16:creationId xmlns:a16="http://schemas.microsoft.com/office/drawing/2014/main" id="{20ACCDFC-1123-44B3-8AA8-40694778B1B6}"/>
              </a:ext>
            </a:extLst>
          </p:cNvPr>
          <p:cNvPicPr/>
          <p:nvPr/>
        </p:nvPicPr>
        <p:blipFill>
          <a:blip r:embed="rId6">
            <a:extLst>
              <a:ext uri="{28A0092B-C50C-407E-A947-70E740481C1C}">
                <a14:useLocalDpi xmlns:a14="http://schemas.microsoft.com/office/drawing/2010/main" val="0"/>
              </a:ext>
            </a:extLst>
          </a:blip>
          <a:stretch>
            <a:fillRect/>
          </a:stretch>
        </p:blipFill>
        <p:spPr>
          <a:xfrm>
            <a:off x="1243012" y="3767137"/>
            <a:ext cx="2143125" cy="2143125"/>
          </a:xfrm>
          <a:prstGeom prst="rect">
            <a:avLst/>
          </a:prstGeom>
        </p:spPr>
      </p:pic>
      <p:sp>
        <p:nvSpPr>
          <p:cNvPr id="12" name="Rectangle 11">
            <a:extLst>
              <a:ext uri="{FF2B5EF4-FFF2-40B4-BE49-F238E27FC236}">
                <a16:creationId xmlns:a16="http://schemas.microsoft.com/office/drawing/2014/main" id="{0BBA4605-C2E9-41CF-86EB-43EEC5DC1E9D}"/>
              </a:ext>
            </a:extLst>
          </p:cNvPr>
          <p:cNvSpPr/>
          <p:nvPr/>
        </p:nvSpPr>
        <p:spPr>
          <a:xfrm>
            <a:off x="1142748" y="2662535"/>
            <a:ext cx="2153154"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Node MCU</a:t>
            </a:r>
          </a:p>
        </p:txBody>
      </p:sp>
      <p:sp>
        <p:nvSpPr>
          <p:cNvPr id="13" name="Rectangle 12">
            <a:extLst>
              <a:ext uri="{FF2B5EF4-FFF2-40B4-BE49-F238E27FC236}">
                <a16:creationId xmlns:a16="http://schemas.microsoft.com/office/drawing/2014/main" id="{4F222598-2C48-43AC-8366-C6A8915A82F3}"/>
              </a:ext>
            </a:extLst>
          </p:cNvPr>
          <p:cNvSpPr/>
          <p:nvPr/>
        </p:nvSpPr>
        <p:spPr>
          <a:xfrm>
            <a:off x="6455688" y="5692913"/>
            <a:ext cx="2404826"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Flame Sensor</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876C2031-B244-4B10-AA3C-03D2BDAEDF04}"/>
              </a:ext>
            </a:extLst>
          </p:cNvPr>
          <p:cNvSpPr/>
          <p:nvPr/>
        </p:nvSpPr>
        <p:spPr>
          <a:xfrm>
            <a:off x="1747880" y="5985301"/>
            <a:ext cx="94288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LDR</a:t>
            </a:r>
          </a:p>
        </p:txBody>
      </p:sp>
      <p:sp>
        <p:nvSpPr>
          <p:cNvPr id="15" name="Rectangle 14">
            <a:extLst>
              <a:ext uri="{FF2B5EF4-FFF2-40B4-BE49-F238E27FC236}">
                <a16:creationId xmlns:a16="http://schemas.microsoft.com/office/drawing/2014/main" id="{F3EE0D4A-14E3-4D2C-B693-B15929A49920}"/>
              </a:ext>
            </a:extLst>
          </p:cNvPr>
          <p:cNvSpPr/>
          <p:nvPr/>
        </p:nvSpPr>
        <p:spPr>
          <a:xfrm>
            <a:off x="8661243" y="2814935"/>
            <a:ext cx="311816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Ultrasonic sensor</a:t>
            </a:r>
          </a:p>
        </p:txBody>
      </p:sp>
      <p:sp>
        <p:nvSpPr>
          <p:cNvPr id="16" name="Rectangle 15">
            <a:extLst>
              <a:ext uri="{FF2B5EF4-FFF2-40B4-BE49-F238E27FC236}">
                <a16:creationId xmlns:a16="http://schemas.microsoft.com/office/drawing/2014/main" id="{F305C3EE-CE5B-469E-9133-387988B6F685}"/>
              </a:ext>
            </a:extLst>
          </p:cNvPr>
          <p:cNvSpPr/>
          <p:nvPr/>
        </p:nvSpPr>
        <p:spPr>
          <a:xfrm>
            <a:off x="5447073" y="2814935"/>
            <a:ext cx="1697902"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DHT -11</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779235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236</Words>
  <Application>Microsoft Office PowerPoint</Application>
  <PresentationFormat>Widescreen</PresentationFormat>
  <Paragraphs>45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Comic Sans MS</vt:lpstr>
      <vt:lpstr>Gill Sans MT</vt:lpstr>
      <vt:lpstr>Impact</vt:lpstr>
      <vt:lpstr>Wingdings</vt:lpstr>
      <vt:lpstr>Badge</vt:lpstr>
      <vt:lpstr>PowerPoint Presentation</vt:lpstr>
      <vt:lpstr>Smart building- The future of your building</vt:lpstr>
      <vt:lpstr>Problem statement</vt:lpstr>
      <vt:lpstr>PowerPoint Presentation</vt:lpstr>
      <vt:lpstr>PowerPoint Presentation</vt:lpstr>
      <vt:lpstr>PowerPoint Presentation</vt:lpstr>
      <vt:lpstr>PowerPoint Presentation</vt:lpstr>
      <vt:lpstr>COMPONENTS USED IN THE PROJECT</vt:lpstr>
      <vt:lpstr>PowerPoint Presentation</vt:lpstr>
      <vt:lpstr>PowerPoint Presentation</vt:lpstr>
      <vt:lpstr>DHT SENSOR</vt:lpstr>
      <vt:lpstr>Ultrasonic SENSOR</vt:lpstr>
      <vt:lpstr>FIRE SENSOR</vt:lpstr>
      <vt:lpstr>PowerPoint Presentation</vt:lpstr>
      <vt:lpstr>PowerPoint Presentation</vt:lpstr>
      <vt:lpstr>PowerPoint Presentation</vt:lpstr>
      <vt:lpstr>PowerPoint Presentation</vt:lpstr>
      <vt:lpstr>Necessity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akshita reddy</dc:creator>
  <cp:lastModifiedBy>akshita reddy</cp:lastModifiedBy>
  <cp:revision>23</cp:revision>
  <dcterms:created xsi:type="dcterms:W3CDTF">2019-06-17T06:03:38Z</dcterms:created>
  <dcterms:modified xsi:type="dcterms:W3CDTF">2019-06-22T05:38:54Z</dcterms:modified>
</cp:coreProperties>
</file>